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4" r:id="rId2"/>
  </p:sldMasterIdLst>
  <p:notesMasterIdLst>
    <p:notesMasterId r:id="rId14"/>
  </p:notesMasterIdLst>
  <p:sldIdLst>
    <p:sldId id="542" r:id="rId3"/>
    <p:sldId id="343" r:id="rId4"/>
    <p:sldId id="344" r:id="rId5"/>
    <p:sldId id="345" r:id="rId6"/>
    <p:sldId id="356" r:id="rId7"/>
    <p:sldId id="543" r:id="rId8"/>
    <p:sldId id="346" r:id="rId9"/>
    <p:sldId id="364" r:id="rId10"/>
    <p:sldId id="368" r:id="rId11"/>
    <p:sldId id="369" r:id="rId12"/>
    <p:sldId id="370" r:id="rId13"/>
  </p:sldIdLst>
  <p:sldSz cx="12192000" cy="6858000"/>
  <p:notesSz cx="6858000" cy="9144000"/>
  <p:embeddedFontLst>
    <p:embeddedFont>
      <p:font typeface="B Nazanin" panose="00000400000000000000" pitchFamily="2" charset="-78"/>
      <p:regular r:id="rId15"/>
      <p:bold r:id="rId16"/>
    </p:embeddedFont>
    <p:embeddedFont>
      <p:font typeface="B Titr" panose="00000700000000000000" pitchFamily="2" charset="-78"/>
      <p:bold r:id="rId17"/>
    </p:embeddedFont>
    <p:embeddedFont>
      <p:font typeface="Helvetica" panose="020B0604020202020204" pitchFamily="34" charset="0"/>
      <p:regular r:id="rId18"/>
      <p:bold r:id="rId19"/>
      <p:italic r:id="rId20"/>
      <p:boldItalic r:id="rId21"/>
    </p:embeddedFont>
    <p:embeddedFont>
      <p:font typeface="Oswald" panose="00000500000000000000" pitchFamily="2" charset="0"/>
      <p:regular r:id="rId22"/>
      <p:bold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FF"/>
    <a:srgbClr val="1E22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5F1A9-C1F8-4C05-A1DA-F58393D64A42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8B99A-EB2C-452F-A05C-F8992C601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0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>
          <a:extLst>
            <a:ext uri="{FF2B5EF4-FFF2-40B4-BE49-F238E27FC236}">
              <a16:creationId xmlns:a16="http://schemas.microsoft.com/office/drawing/2014/main" id="{265E678A-4F08-AC19-99CC-792EE4B1D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f5384933e_0_134:notes">
            <a:extLst>
              <a:ext uri="{FF2B5EF4-FFF2-40B4-BE49-F238E27FC236}">
                <a16:creationId xmlns:a16="http://schemas.microsoft.com/office/drawing/2014/main" id="{F1106FEA-4C72-0A16-74AB-528B433A9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f5384933e_0_134:notes">
            <a:extLst>
              <a:ext uri="{FF2B5EF4-FFF2-40B4-BE49-F238E27FC236}">
                <a16:creationId xmlns:a16="http://schemas.microsoft.com/office/drawing/2014/main" id="{07DADBA7-0821-9BBE-535E-6407E37880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7388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>
          <a:extLst>
            <a:ext uri="{FF2B5EF4-FFF2-40B4-BE49-F238E27FC236}">
              <a16:creationId xmlns:a16="http://schemas.microsoft.com/office/drawing/2014/main" id="{4C2D7603-CF2A-8F50-E0D0-E1D99D31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f5384933e_0_134:notes">
            <a:extLst>
              <a:ext uri="{FF2B5EF4-FFF2-40B4-BE49-F238E27FC236}">
                <a16:creationId xmlns:a16="http://schemas.microsoft.com/office/drawing/2014/main" id="{09BC4A3D-23F3-A012-BC99-CE5DE8EA5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f5384933e_0_134:notes">
            <a:extLst>
              <a:ext uri="{FF2B5EF4-FFF2-40B4-BE49-F238E27FC236}">
                <a16:creationId xmlns:a16="http://schemas.microsoft.com/office/drawing/2014/main" id="{C6B6668F-A9F8-0DC5-7CCE-AFBBDC8249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6061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>
          <a:extLst>
            <a:ext uri="{FF2B5EF4-FFF2-40B4-BE49-F238E27FC236}">
              <a16:creationId xmlns:a16="http://schemas.microsoft.com/office/drawing/2014/main" id="{E2BF2DFC-98BC-30F9-EB82-41B5A411C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f5384933e_0_134:notes">
            <a:extLst>
              <a:ext uri="{FF2B5EF4-FFF2-40B4-BE49-F238E27FC236}">
                <a16:creationId xmlns:a16="http://schemas.microsoft.com/office/drawing/2014/main" id="{4E0F980C-F31D-482A-5F72-D05BD90E0C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f5384933e_0_134:notes">
            <a:extLst>
              <a:ext uri="{FF2B5EF4-FFF2-40B4-BE49-F238E27FC236}">
                <a16:creationId xmlns:a16="http://schemas.microsoft.com/office/drawing/2014/main" id="{72051826-3C75-DB3A-0106-C655434C7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752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>
          <a:extLst>
            <a:ext uri="{FF2B5EF4-FFF2-40B4-BE49-F238E27FC236}">
              <a16:creationId xmlns:a16="http://schemas.microsoft.com/office/drawing/2014/main" id="{79888A53-1ABE-AFC3-4AF7-9208B66C3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f5384933e_0_134:notes">
            <a:extLst>
              <a:ext uri="{FF2B5EF4-FFF2-40B4-BE49-F238E27FC236}">
                <a16:creationId xmlns:a16="http://schemas.microsoft.com/office/drawing/2014/main" id="{D2DF8FB0-9742-CD3D-1B6C-84F4AE010A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f5384933e_0_134:notes">
            <a:extLst>
              <a:ext uri="{FF2B5EF4-FFF2-40B4-BE49-F238E27FC236}">
                <a16:creationId xmlns:a16="http://schemas.microsoft.com/office/drawing/2014/main" id="{AF1C18FF-1741-4FFF-4120-A8FF5C7F6E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0682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>
          <a:extLst>
            <a:ext uri="{FF2B5EF4-FFF2-40B4-BE49-F238E27FC236}">
              <a16:creationId xmlns:a16="http://schemas.microsoft.com/office/drawing/2014/main" id="{B1AFA009-ED05-ED72-5071-F47DC896D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f5384933e_0_17:notes">
            <a:extLst>
              <a:ext uri="{FF2B5EF4-FFF2-40B4-BE49-F238E27FC236}">
                <a16:creationId xmlns:a16="http://schemas.microsoft.com/office/drawing/2014/main" id="{CFADE0F3-82B5-5CF8-BD6A-3287714C96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f5384933e_0_17:notes">
            <a:extLst>
              <a:ext uri="{FF2B5EF4-FFF2-40B4-BE49-F238E27FC236}">
                <a16:creationId xmlns:a16="http://schemas.microsoft.com/office/drawing/2014/main" id="{1FAD7FA4-7835-DDF3-7F57-11DC418B3C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140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>
          <a:extLst>
            <a:ext uri="{FF2B5EF4-FFF2-40B4-BE49-F238E27FC236}">
              <a16:creationId xmlns:a16="http://schemas.microsoft.com/office/drawing/2014/main" id="{AA63AC12-3F9F-B8B8-DAF2-3F0C00AA3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f5384933e_0_17:notes">
            <a:extLst>
              <a:ext uri="{FF2B5EF4-FFF2-40B4-BE49-F238E27FC236}">
                <a16:creationId xmlns:a16="http://schemas.microsoft.com/office/drawing/2014/main" id="{219837B9-E43E-CBBF-27D5-C15A0A3017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f5384933e_0_17:notes">
            <a:extLst>
              <a:ext uri="{FF2B5EF4-FFF2-40B4-BE49-F238E27FC236}">
                <a16:creationId xmlns:a16="http://schemas.microsoft.com/office/drawing/2014/main" id="{0F3C91A4-942F-405C-F274-2364361D93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02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AC00-A0A7-6BB6-2FFC-F853FBAD7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8C3EA-4DDD-9323-BC8D-930EBA868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42BFA-F91D-305B-97DB-31BDE490B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0FBE7-61BC-E64F-6712-5B110E83B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DE9E7-9C07-FAC3-D71E-3FB544D81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7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6DFD-A7AB-460E-C57A-CA0C454AF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2CF85-C295-6806-4F42-0D127B4EA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358C9-B540-B2AF-0EC2-F5D63555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336F3-7D51-E0CA-8B96-3FB38B7B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8D1ED-F761-5343-13C0-61204C34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2176-1562-19F2-09D7-F4393B181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A7E2A-3C0F-D365-EF35-92055D91D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EA7F6-E810-0642-572E-21BFBFEB8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6EA84-E36C-E0A6-3467-154D5DCD6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0908B-4A25-9644-5987-25FE3C260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3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1759-87A3-A8D9-BFF5-4E6E440C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3B08E-038E-D3AF-C28C-F6FA9536C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CD85F-09A7-572F-1B30-5D9148B46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16AE9-4BF4-DFFD-468D-582835DA6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E5A36-558B-7170-D690-AF716195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1D150-CC0F-EB16-DA86-1311E2B97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6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9B3B-D8DC-391A-0F5E-63E88A78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5D283-D096-4B17-9091-0DE407F72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01F93-AC97-C227-46A2-7BAFB327C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1E976-D8AD-BEAE-E093-9F047EF9B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37F92F-BD6E-FFD9-34FF-3E8E7F5EEC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5B16BC-120E-A3EB-DF1B-95A5A728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7F810F-3D28-3E43-B4A1-A8CA18D1A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C5FB04-6649-E8DB-6E42-3D491568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2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64895-CBBB-DBF9-3CD9-A19938E93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7453B7-623C-63A4-0800-5559B8BA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F57D77-DCD1-1713-4070-EE7AB059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1E1AA-5C4B-58A9-EEF0-57CA88EE4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45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771EC-E22A-9B95-EF49-FB0B40EB5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D9D7E1-944D-26EF-D476-2CA6505C1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7AA3A-E9E7-8711-0540-2278280F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A8D37-9B03-F24E-4BC6-CF97EAE0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2F091-47D0-8AF1-7F55-CE0ED3660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9ECCF-E775-2E4F-8925-DC7C15D42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1028A-A29F-D0A0-A0D7-3B737ADDF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9CF54-62F9-DA8E-9AA1-3F7ADDBA3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47FF9-AAC8-CBA2-3833-0699169DB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9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656AE-844A-57D0-6121-245B48D72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882D29-C205-85BB-D426-84D1847AB2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3E9FD-7CB6-651C-7FB0-6F1E31450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862FD-CD5E-D78B-2D43-A38BE3BE4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24A3F-D25D-D532-F8FE-E9A521EFB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5F8DC-085D-EA4C-A9B2-06D59AF3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8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62A58-70C1-3054-85B5-F99D1968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3958F-6CD0-A7EF-DAE3-E21E7FE5B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97445-B244-5338-C66F-690D14963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31432-9CEF-763D-F5A3-44EDC46AF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94DD6-B818-45E4-BF8B-E90BB83A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6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BF9C2-D5B2-E83B-E6E9-3F62DF46E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350B28-F442-12A1-B481-76AFC35FB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843F7-5769-8A56-8EAE-C6BDA1129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B58CB-0B46-29F3-F6DF-C44C262F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48288-D0DF-0B54-E752-C2555C34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50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950967" y="3036767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2"/>
          </p:nvPr>
        </p:nvSpPr>
        <p:spPr>
          <a:xfrm>
            <a:off x="950967" y="3530157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3"/>
          </p:nvPr>
        </p:nvSpPr>
        <p:spPr>
          <a:xfrm>
            <a:off x="4958733" y="3036767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4"/>
          </p:nvPr>
        </p:nvSpPr>
        <p:spPr>
          <a:xfrm>
            <a:off x="4958733" y="3530157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5"/>
          </p:nvPr>
        </p:nvSpPr>
        <p:spPr>
          <a:xfrm>
            <a:off x="950967" y="5267667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6"/>
          </p:nvPr>
        </p:nvSpPr>
        <p:spPr>
          <a:xfrm>
            <a:off x="950967" y="5761071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7"/>
          </p:nvPr>
        </p:nvSpPr>
        <p:spPr>
          <a:xfrm>
            <a:off x="4958733" y="5267667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4"/>
          <p:cNvSpPr txBox="1">
            <a:spLocks noGrp="1"/>
          </p:cNvSpPr>
          <p:nvPr>
            <p:ph type="subTitle" idx="8"/>
          </p:nvPr>
        </p:nvSpPr>
        <p:spPr>
          <a:xfrm>
            <a:off x="4958733" y="5761064"/>
            <a:ext cx="3446400" cy="3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4"/>
          <p:cNvSpPr txBox="1">
            <a:spLocks noGrp="1"/>
          </p:cNvSpPr>
          <p:nvPr>
            <p:ph type="title" hasCustomPrompt="1"/>
          </p:nvPr>
        </p:nvSpPr>
        <p:spPr>
          <a:xfrm>
            <a:off x="950967" y="2386367"/>
            <a:ext cx="9504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9pPr>
          </a:lstStyle>
          <a:p>
            <a:r>
              <a:t>xx%</a:t>
            </a:r>
          </a:p>
        </p:txBody>
      </p:sp>
      <p:sp>
        <p:nvSpPr>
          <p:cNvPr id="34" name="Google Shape;34;p4"/>
          <p:cNvSpPr txBox="1">
            <a:spLocks noGrp="1"/>
          </p:cNvSpPr>
          <p:nvPr>
            <p:ph type="title" idx="9" hasCustomPrompt="1"/>
          </p:nvPr>
        </p:nvSpPr>
        <p:spPr>
          <a:xfrm>
            <a:off x="4958733" y="2386367"/>
            <a:ext cx="9504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9pPr>
          </a:lstStyle>
          <a:p>
            <a:r>
              <a:t>xx%</a:t>
            </a:r>
          </a:p>
        </p:txBody>
      </p:sp>
      <p:sp>
        <p:nvSpPr>
          <p:cNvPr id="35" name="Google Shape;35;p4"/>
          <p:cNvSpPr txBox="1">
            <a:spLocks noGrp="1"/>
          </p:cNvSpPr>
          <p:nvPr>
            <p:ph type="title" idx="13" hasCustomPrompt="1"/>
          </p:nvPr>
        </p:nvSpPr>
        <p:spPr>
          <a:xfrm>
            <a:off x="950967" y="4617267"/>
            <a:ext cx="9504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9pPr>
          </a:lstStyle>
          <a:p>
            <a:r>
              <a:t>xx%</a:t>
            </a:r>
          </a:p>
        </p:txBody>
      </p:sp>
      <p:sp>
        <p:nvSpPr>
          <p:cNvPr id="36" name="Google Shape;36;p4"/>
          <p:cNvSpPr txBox="1">
            <a:spLocks noGrp="1"/>
          </p:cNvSpPr>
          <p:nvPr>
            <p:ph type="title" idx="14" hasCustomPrompt="1"/>
          </p:nvPr>
        </p:nvSpPr>
        <p:spPr>
          <a:xfrm>
            <a:off x="4958733" y="4617267"/>
            <a:ext cx="9504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/>
            </a:lvl9pPr>
          </a:lstStyle>
          <a:p>
            <a:r>
              <a:t>xx%</a:t>
            </a:r>
          </a:p>
        </p:txBody>
      </p:sp>
      <p:sp>
        <p:nvSpPr>
          <p:cNvPr id="37" name="Google Shape;37;p4"/>
          <p:cNvSpPr/>
          <p:nvPr/>
        </p:nvSpPr>
        <p:spPr>
          <a:xfrm>
            <a:off x="8805910" y="334"/>
            <a:ext cx="5352908" cy="6857815"/>
          </a:xfrm>
          <a:custGeom>
            <a:avLst/>
            <a:gdLst/>
            <a:ahLst/>
            <a:cxnLst/>
            <a:rect l="l" t="t" r="r" b="b"/>
            <a:pathLst>
              <a:path w="159836" h="204772" extrusionOk="0">
                <a:moveTo>
                  <a:pt x="108985" y="0"/>
                </a:moveTo>
                <a:lnTo>
                  <a:pt x="3072" y="139245"/>
                </a:lnTo>
                <a:cubicBezTo>
                  <a:pt x="228" y="142999"/>
                  <a:pt x="1" y="148005"/>
                  <a:pt x="2504" y="151873"/>
                </a:cubicBezTo>
                <a:lnTo>
                  <a:pt x="36177" y="204772"/>
                </a:lnTo>
                <a:lnTo>
                  <a:pt x="159836" y="204772"/>
                </a:lnTo>
                <a:lnTo>
                  <a:pt x="15983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4"/>
          <p:cNvSpPr/>
          <p:nvPr/>
        </p:nvSpPr>
        <p:spPr>
          <a:xfrm>
            <a:off x="9967915" y="334"/>
            <a:ext cx="4190872" cy="6857815"/>
          </a:xfrm>
          <a:custGeom>
            <a:avLst/>
            <a:gdLst/>
            <a:ahLst/>
            <a:cxnLst/>
            <a:rect l="l" t="t" r="r" b="b"/>
            <a:pathLst>
              <a:path w="125138" h="204772" extrusionOk="0">
                <a:moveTo>
                  <a:pt x="110008" y="0"/>
                </a:moveTo>
                <a:lnTo>
                  <a:pt x="3072" y="140838"/>
                </a:lnTo>
                <a:cubicBezTo>
                  <a:pt x="228" y="144478"/>
                  <a:pt x="0" y="149484"/>
                  <a:pt x="2503" y="153351"/>
                </a:cubicBezTo>
                <a:lnTo>
                  <a:pt x="35153" y="204772"/>
                </a:lnTo>
                <a:lnTo>
                  <a:pt x="125138" y="204772"/>
                </a:lnTo>
                <a:lnTo>
                  <a:pt x="1251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>
            <a:off x="11126070" y="907048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 rot="5400000" flipH="1">
            <a:off x="188303" y="-2866535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 txBox="1">
            <a:spLocks noGrp="1"/>
          </p:cNvSpPr>
          <p:nvPr>
            <p:ph type="title" idx="15"/>
          </p:nvPr>
        </p:nvSpPr>
        <p:spPr>
          <a:xfrm>
            <a:off x="4126445" y="719333"/>
            <a:ext cx="52332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4667" b="0">
                <a:latin typeface="Vazir" panose="020B0603030804020204" pitchFamily="34" charset="-78"/>
                <a:ea typeface="Vazir" panose="020B0603030804020204" pitchFamily="34" charset="-78"/>
                <a:cs typeface="Vazir" panose="020B0603030804020204" pitchFamily="34" charset="-78"/>
                <a:sym typeface="Oswald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501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5860800" y="2018433"/>
            <a:ext cx="4764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5333" b="0">
                <a:solidFill>
                  <a:schemeClr val="accent4"/>
                </a:solidFill>
                <a:latin typeface="Vazir" panose="020B0603030804020204" pitchFamily="34" charset="-78"/>
                <a:ea typeface="Vazir" panose="020B0603030804020204" pitchFamily="34" charset="-78"/>
                <a:cs typeface="Vazir" panose="020B0603030804020204" pitchFamily="34" charset="-78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 dirty="0"/>
          </a:p>
        </p:txBody>
      </p:sp>
      <p:sp>
        <p:nvSpPr>
          <p:cNvPr id="58" name="Google Shape;58;p7"/>
          <p:cNvSpPr txBox="1">
            <a:spLocks noGrp="1"/>
          </p:cNvSpPr>
          <p:nvPr>
            <p:ph type="subTitle" idx="1"/>
          </p:nvPr>
        </p:nvSpPr>
        <p:spPr>
          <a:xfrm>
            <a:off x="5860800" y="3058367"/>
            <a:ext cx="4764800" cy="17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Vazir" panose="020B0603030804020204" pitchFamily="34" charset="-78"/>
                <a:cs typeface="Vazir" panose="020B0603030804020204" pitchFamily="34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6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588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08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0F55C-C4C1-4D03-88F1-29FFC8E7C8C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Google Shape;11;p2">
            <a:extLst>
              <a:ext uri="{FF2B5EF4-FFF2-40B4-BE49-F238E27FC236}">
                <a16:creationId xmlns:a16="http://schemas.microsoft.com/office/drawing/2014/main" id="{845BCD9E-B078-3EDD-2BA4-A1543435DEAD}"/>
              </a:ext>
            </a:extLst>
          </p:cNvPr>
          <p:cNvSpPr/>
          <p:nvPr userDrawn="1"/>
        </p:nvSpPr>
        <p:spPr>
          <a:xfrm>
            <a:off x="11026933" y="1187056"/>
            <a:ext cx="1165067" cy="1625667"/>
          </a:xfrm>
          <a:custGeom>
            <a:avLst/>
            <a:gdLst/>
            <a:ahLst/>
            <a:cxnLst/>
            <a:rect l="l" t="t" r="r" b="b"/>
            <a:pathLst>
              <a:path w="34952" h="48770" extrusionOk="0">
                <a:moveTo>
                  <a:pt x="34952" y="1"/>
                </a:moveTo>
                <a:lnTo>
                  <a:pt x="1" y="22218"/>
                </a:lnTo>
                <a:lnTo>
                  <a:pt x="34952" y="48770"/>
                </a:lnTo>
                <a:lnTo>
                  <a:pt x="34952" y="1"/>
                </a:lnTo>
                <a:close/>
              </a:path>
            </a:pathLst>
          </a:custGeom>
          <a:gradFill>
            <a:gsLst>
              <a:gs pos="0">
                <a:srgbClr val="DE5926"/>
              </a:gs>
              <a:gs pos="100000">
                <a:srgbClr val="B8481D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" name="Google Shape;12;p2">
            <a:extLst>
              <a:ext uri="{FF2B5EF4-FFF2-40B4-BE49-F238E27FC236}">
                <a16:creationId xmlns:a16="http://schemas.microsoft.com/office/drawing/2014/main" id="{C4A8CFEC-B63B-73A1-082B-47396B8F150D}"/>
              </a:ext>
            </a:extLst>
          </p:cNvPr>
          <p:cNvSpPr/>
          <p:nvPr userDrawn="1"/>
        </p:nvSpPr>
        <p:spPr>
          <a:xfrm>
            <a:off x="7730501" y="0"/>
            <a:ext cx="4461500" cy="2135067"/>
          </a:xfrm>
          <a:custGeom>
            <a:avLst/>
            <a:gdLst/>
            <a:ahLst/>
            <a:cxnLst/>
            <a:rect l="l" t="t" r="r" b="b"/>
            <a:pathLst>
              <a:path w="133845" h="64052" extrusionOk="0">
                <a:moveTo>
                  <a:pt x="1" y="0"/>
                </a:moveTo>
                <a:lnTo>
                  <a:pt x="81824" y="62225"/>
                </a:lnTo>
                <a:cubicBezTo>
                  <a:pt x="83425" y="63438"/>
                  <a:pt x="85313" y="64052"/>
                  <a:pt x="87194" y="64052"/>
                </a:cubicBezTo>
                <a:cubicBezTo>
                  <a:pt x="88814" y="64052"/>
                  <a:pt x="90428" y="63597"/>
                  <a:pt x="91849" y="62677"/>
                </a:cubicBezTo>
                <a:lnTo>
                  <a:pt x="133845" y="36035"/>
                </a:lnTo>
                <a:lnTo>
                  <a:pt x="13384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3;p2">
            <a:extLst>
              <a:ext uri="{FF2B5EF4-FFF2-40B4-BE49-F238E27FC236}">
                <a16:creationId xmlns:a16="http://schemas.microsoft.com/office/drawing/2014/main" id="{42DA7B0B-7F1D-CB09-A1D0-E97967CA201D}"/>
              </a:ext>
            </a:extLst>
          </p:cNvPr>
          <p:cNvSpPr/>
          <p:nvPr userDrawn="1"/>
        </p:nvSpPr>
        <p:spPr>
          <a:xfrm>
            <a:off x="11382168" y="0"/>
            <a:ext cx="809833" cy="1056667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18244" y="0"/>
                </a:moveTo>
                <a:lnTo>
                  <a:pt x="0" y="24746"/>
                </a:lnTo>
                <a:lnTo>
                  <a:pt x="24295" y="31700"/>
                </a:lnTo>
                <a:lnTo>
                  <a:pt x="24295" y="0"/>
                </a:lnTo>
                <a:close/>
              </a:path>
            </a:pathLst>
          </a:custGeom>
          <a:gradFill>
            <a:gsLst>
              <a:gs pos="0">
                <a:srgbClr val="B23363"/>
              </a:gs>
              <a:gs pos="100000">
                <a:srgbClr val="952652"/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4;p2">
            <a:extLst>
              <a:ext uri="{FF2B5EF4-FFF2-40B4-BE49-F238E27FC236}">
                <a16:creationId xmlns:a16="http://schemas.microsoft.com/office/drawing/2014/main" id="{6D54EAF7-6E4A-F579-0DF6-E4447FA65C39}"/>
              </a:ext>
            </a:extLst>
          </p:cNvPr>
          <p:cNvSpPr/>
          <p:nvPr userDrawn="1"/>
        </p:nvSpPr>
        <p:spPr>
          <a:xfrm>
            <a:off x="7056167" y="0"/>
            <a:ext cx="4934133" cy="1128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1" y="0"/>
                </a:moveTo>
                <a:lnTo>
                  <a:pt x="116143" y="33506"/>
                </a:lnTo>
                <a:cubicBezTo>
                  <a:pt x="116940" y="33731"/>
                  <a:pt x="117750" y="33840"/>
                  <a:pt x="118553" y="33840"/>
                </a:cubicBezTo>
                <a:cubicBezTo>
                  <a:pt x="121302" y="33840"/>
                  <a:pt x="123969" y="32561"/>
                  <a:pt x="125716" y="30255"/>
                </a:cubicBezTo>
                <a:lnTo>
                  <a:pt x="1480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5;p2">
            <a:extLst>
              <a:ext uri="{FF2B5EF4-FFF2-40B4-BE49-F238E27FC236}">
                <a16:creationId xmlns:a16="http://schemas.microsoft.com/office/drawing/2014/main" id="{4F985D22-590F-2426-B91E-FC3CB7C9A8AF}"/>
              </a:ext>
            </a:extLst>
          </p:cNvPr>
          <p:cNvSpPr/>
          <p:nvPr userDrawn="1"/>
        </p:nvSpPr>
        <p:spPr>
          <a:xfrm>
            <a:off x="0" y="4031200"/>
            <a:ext cx="1168067" cy="1625667"/>
          </a:xfrm>
          <a:custGeom>
            <a:avLst/>
            <a:gdLst/>
            <a:ahLst/>
            <a:cxnLst/>
            <a:rect l="l" t="t" r="r" b="b"/>
            <a:pathLst>
              <a:path w="35042" h="48770" extrusionOk="0">
                <a:moveTo>
                  <a:pt x="0" y="0"/>
                </a:moveTo>
                <a:lnTo>
                  <a:pt x="0" y="48769"/>
                </a:lnTo>
                <a:lnTo>
                  <a:pt x="35041" y="2655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622D57"/>
              </a:gs>
              <a:gs pos="100000">
                <a:srgbClr val="30062B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6;p2">
            <a:extLst>
              <a:ext uri="{FF2B5EF4-FFF2-40B4-BE49-F238E27FC236}">
                <a16:creationId xmlns:a16="http://schemas.microsoft.com/office/drawing/2014/main" id="{F683137F-3556-09EE-A3C0-820E40528934}"/>
              </a:ext>
            </a:extLst>
          </p:cNvPr>
          <p:cNvSpPr/>
          <p:nvPr userDrawn="1"/>
        </p:nvSpPr>
        <p:spPr>
          <a:xfrm>
            <a:off x="0" y="4722933"/>
            <a:ext cx="4461467" cy="2135067"/>
          </a:xfrm>
          <a:custGeom>
            <a:avLst/>
            <a:gdLst/>
            <a:ahLst/>
            <a:cxnLst/>
            <a:rect l="l" t="t" r="r" b="b"/>
            <a:pathLst>
              <a:path w="133844" h="64052" extrusionOk="0">
                <a:moveTo>
                  <a:pt x="46651" y="0"/>
                </a:moveTo>
                <a:cubicBezTo>
                  <a:pt x="45031" y="0"/>
                  <a:pt x="43417" y="455"/>
                  <a:pt x="41995" y="1375"/>
                </a:cubicBezTo>
                <a:lnTo>
                  <a:pt x="0" y="28017"/>
                </a:lnTo>
                <a:lnTo>
                  <a:pt x="0" y="64052"/>
                </a:lnTo>
                <a:lnTo>
                  <a:pt x="133844" y="64052"/>
                </a:lnTo>
                <a:lnTo>
                  <a:pt x="52020" y="1826"/>
                </a:lnTo>
                <a:cubicBezTo>
                  <a:pt x="50419" y="614"/>
                  <a:pt x="48531" y="0"/>
                  <a:pt x="466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7;p2">
            <a:extLst>
              <a:ext uri="{FF2B5EF4-FFF2-40B4-BE49-F238E27FC236}">
                <a16:creationId xmlns:a16="http://schemas.microsoft.com/office/drawing/2014/main" id="{A1A92A0F-D3BD-CCE6-0074-B9766D2841D7}"/>
              </a:ext>
            </a:extLst>
          </p:cNvPr>
          <p:cNvSpPr/>
          <p:nvPr userDrawn="1"/>
        </p:nvSpPr>
        <p:spPr>
          <a:xfrm>
            <a:off x="1" y="5801333"/>
            <a:ext cx="809833" cy="1056667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0" y="0"/>
                </a:moveTo>
                <a:lnTo>
                  <a:pt x="0" y="31700"/>
                </a:lnTo>
                <a:lnTo>
                  <a:pt x="6051" y="31700"/>
                </a:lnTo>
                <a:lnTo>
                  <a:pt x="24294" y="695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79324"/>
              </a:gs>
              <a:gs pos="100000">
                <a:srgbClr val="A45C0A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8;p2">
            <a:extLst>
              <a:ext uri="{FF2B5EF4-FFF2-40B4-BE49-F238E27FC236}">
                <a16:creationId xmlns:a16="http://schemas.microsoft.com/office/drawing/2014/main" id="{A6B7ACCF-C292-C1D4-97C1-E2EBEFE0D218}"/>
              </a:ext>
            </a:extLst>
          </p:cNvPr>
          <p:cNvSpPr/>
          <p:nvPr userDrawn="1"/>
        </p:nvSpPr>
        <p:spPr>
          <a:xfrm>
            <a:off x="168600" y="5730000"/>
            <a:ext cx="4934133" cy="1128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29472" y="0"/>
                </a:moveTo>
                <a:cubicBezTo>
                  <a:pt x="26727" y="0"/>
                  <a:pt x="24076" y="1279"/>
                  <a:pt x="22399" y="3585"/>
                </a:cubicBezTo>
                <a:lnTo>
                  <a:pt x="1" y="33840"/>
                </a:lnTo>
                <a:lnTo>
                  <a:pt x="148024" y="33840"/>
                </a:lnTo>
                <a:lnTo>
                  <a:pt x="31881" y="334"/>
                </a:lnTo>
                <a:cubicBezTo>
                  <a:pt x="31085" y="109"/>
                  <a:pt x="30275" y="0"/>
                  <a:pt x="294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82240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B72604-2801-954F-9B5D-E6FEBCC0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A8475-94C0-922F-1847-E97DE627B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2694D-DEA4-88C5-E9F2-8B423DE05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13523-B5C8-5E61-42E0-D45104CC21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56A3A-CFB2-285F-A957-B15A49640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646A5-E5AA-4BE1-A587-214B93838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1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○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■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○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■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○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Roboto"/>
              <a:buChar char="■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dirty="0" err="1"/>
              <a:t>rr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36666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80" r:id="rId2"/>
    <p:sldLayoutId id="2147483701" r:id="rId3"/>
    <p:sldLayoutId id="2147483702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ctr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 baseline="0">
          <a:solidFill>
            <a:srgbClr val="000000"/>
          </a:solidFill>
          <a:latin typeface="Times New Roman" panose="02020603050405020304" pitchFamily="18" charset="0"/>
          <a:ea typeface="Arial"/>
          <a:cs typeface="B Titr" panose="000007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27000" marR="0" lvl="0" indent="0" algn="r" rtl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867" b="0" i="0" u="none" strike="noStrike" cap="none">
          <a:solidFill>
            <a:srgbClr val="000000"/>
          </a:solidFill>
          <a:latin typeface="Vazir" panose="020B0603030804020204" pitchFamily="34" charset="-78"/>
          <a:ea typeface="Vazir" panose="020B0603030804020204" pitchFamily="34" charset="-78"/>
          <a:cs typeface="Vazir" panose="020B0603030804020204" pitchFamily="34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601;&#1575;&#1740;&#1604;%20&#1588;&#1740;&#1608;&#1607;%20&#1606;&#1575;&#1605;&#1607;%20&#1605;&#1583;&#1740;&#1585;&#1740;&#1578;%20&#1576;&#1585;&#1606;&#1575;&#1605;&#1607;%20&#1585;&#1740;&#1586;&#1740;%20&#1583;&#1585;&#1587;&#1740;.doc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Downloads/attachments-oumpmwrv/&#1588;&#1740;&#1608;&#1607;%20&#1606;&#1575;&#1605;&#1607;%20&#1575;&#1585;&#1586;&#1588;&#1740;&#1575;&#1576;&#1740;%20&#1583;&#1575;&#1606;&#1588;&#1580;&#1608;-%20&#1583;&#1575;&#1606;&#1588;&#1705;&#1583;&#1607;%20&#1576;&#1607;&#1583;&#1575;&#1588;&#1578;.doc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sf.research.ac.ir/Index.php?itemId=37382" TargetMode="Externa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219CBDD-EF34-0A02-F98B-A9F1AB6E4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5644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5C9AB-0B67-797A-942F-92D50477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46A5-E5AA-4BE1-A587-214B93838B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9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E15AF-2E0A-27A4-2CA0-9D657D418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EE2076D8-7CFD-061A-44D5-F532E2857262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382228" y="2213760"/>
            <a:ext cx="6570562" cy="3318939"/>
          </a:xfrm>
        </p:spPr>
        <p:txBody>
          <a:bodyPr/>
          <a:lstStyle/>
          <a:p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دکتر آزاده اشتری نژاد </a:t>
            </a:r>
          </a:p>
          <a:p>
            <a:endParaRPr lang="fa-IR" sz="2000" b="1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مدرک تحصیلی :دکترای تخصصی توکسیکولوژی</a:t>
            </a:r>
          </a:p>
          <a:p>
            <a:endParaRPr lang="fa-IR" sz="2000" b="1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رتبه علمی در گروه : دانشیار</a:t>
            </a:r>
          </a:p>
          <a:p>
            <a:endParaRPr lang="fa-IR" sz="20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3A524EFD-0597-02D3-14A5-33C25091CFF6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2141316" y="719332"/>
            <a:ext cx="8819909" cy="1248363"/>
          </a:xfrm>
        </p:spPr>
        <p:txBody>
          <a:bodyPr/>
          <a:lstStyle/>
          <a:p>
            <a:r>
              <a:rPr lang="fa-IR" sz="3200" dirty="0">
                <a:solidFill>
                  <a:srgbClr val="FFFF00"/>
                </a:solidFill>
                <a:cs typeface="B Titr" panose="00000700000000000000" pitchFamily="2" charset="-78"/>
              </a:rPr>
              <a:t>مسئول دفتر توسعه آموزش دانشکده</a:t>
            </a:r>
            <a:br>
              <a:rPr lang="fa-IR" sz="3200" dirty="0">
                <a:solidFill>
                  <a:srgbClr val="FFFF00"/>
                </a:solidFill>
                <a:cs typeface="B Titr" panose="00000700000000000000" pitchFamily="2" charset="-78"/>
              </a:rPr>
            </a:br>
            <a:endParaRPr lang="en-US" sz="3200" dirty="0">
              <a:solidFill>
                <a:srgbClr val="FFFF00"/>
              </a:solidFill>
              <a:cs typeface="B Titr" panose="00000700000000000000" pitchFamily="2" charset="-78"/>
            </a:endParaRPr>
          </a:p>
        </p:txBody>
      </p:sp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CFA8DBC3-44E1-0B99-CD69-A6DABD665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6" y="2329506"/>
            <a:ext cx="4826642" cy="3608307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4460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>
          <a:extLst>
            <a:ext uri="{FF2B5EF4-FFF2-40B4-BE49-F238E27FC236}">
              <a16:creationId xmlns:a16="http://schemas.microsoft.com/office/drawing/2014/main" id="{51EB360B-0800-8458-A56D-E5CAFC3C4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>
            <a:extLst>
              <a:ext uri="{FF2B5EF4-FFF2-40B4-BE49-F238E27FC236}">
                <a16:creationId xmlns:a16="http://schemas.microsoft.com/office/drawing/2014/main" id="{048F0CEE-0A55-02E9-CACC-66C93B3A3497}"/>
              </a:ext>
            </a:extLst>
          </p:cNvPr>
          <p:cNvSpPr/>
          <p:nvPr/>
        </p:nvSpPr>
        <p:spPr>
          <a:xfrm rot="-5400000">
            <a:off x="8642745" y="-2653629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6" name="Google Shape;306;p37">
            <a:extLst>
              <a:ext uri="{FF2B5EF4-FFF2-40B4-BE49-F238E27FC236}">
                <a16:creationId xmlns:a16="http://schemas.microsoft.com/office/drawing/2014/main" id="{4019B6CC-40DB-5E54-95C0-D271F0EDF9DD}"/>
              </a:ext>
            </a:extLst>
          </p:cNvPr>
          <p:cNvSpPr/>
          <p:nvPr/>
        </p:nvSpPr>
        <p:spPr>
          <a:xfrm rot="-5400000">
            <a:off x="10116529" y="-2197653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7" name="Google Shape;307;p37">
            <a:extLst>
              <a:ext uri="{FF2B5EF4-FFF2-40B4-BE49-F238E27FC236}">
                <a16:creationId xmlns:a16="http://schemas.microsoft.com/office/drawing/2014/main" id="{63D3F806-88C2-F04E-062B-20D4B60C83A7}"/>
              </a:ext>
            </a:extLst>
          </p:cNvPr>
          <p:cNvSpPr/>
          <p:nvPr/>
        </p:nvSpPr>
        <p:spPr>
          <a:xfrm rot="-5400000" flipH="1">
            <a:off x="8910162" y="3542980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8" name="Google Shape;308;p37">
            <a:extLst>
              <a:ext uri="{FF2B5EF4-FFF2-40B4-BE49-F238E27FC236}">
                <a16:creationId xmlns:a16="http://schemas.microsoft.com/office/drawing/2014/main" id="{16347F75-2394-E882-C2F6-5AB2CC66E6C7}"/>
              </a:ext>
            </a:extLst>
          </p:cNvPr>
          <p:cNvSpPr/>
          <p:nvPr/>
        </p:nvSpPr>
        <p:spPr>
          <a:xfrm rot="-5400000" flipH="1">
            <a:off x="9103562" y="4069215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E91BB-320C-224D-657C-5835720E0789}"/>
              </a:ext>
            </a:extLst>
          </p:cNvPr>
          <p:cNvSpPr txBox="1"/>
          <p:nvPr/>
        </p:nvSpPr>
        <p:spPr>
          <a:xfrm>
            <a:off x="4390971" y="1843562"/>
            <a:ext cx="319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سرکار خانم دکتر جمیله ابوالقاسمی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       مسئول ارزشیابی و آیتم آنالیز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1ABC29-24FD-0147-ECF7-3D3B1D57ABBE}"/>
              </a:ext>
            </a:extLst>
          </p:cNvPr>
          <p:cNvSpPr txBox="1"/>
          <p:nvPr/>
        </p:nvSpPr>
        <p:spPr>
          <a:xfrm>
            <a:off x="3584801" y="3681489"/>
            <a:ext cx="3064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سرکار خانم دکتر طاهره دهداری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   مسئول پژوهش در آموزش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5929FC-0924-F91D-88DA-D9E56F9A67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78" t="11485" r="6241" b="8130"/>
          <a:stretch/>
        </p:blipFill>
        <p:spPr>
          <a:xfrm>
            <a:off x="7631236" y="1136552"/>
            <a:ext cx="2283532" cy="17760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B5A90D-AB9F-C20B-A5C5-167058C72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110" y="2910444"/>
            <a:ext cx="2324483" cy="1944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A903F9-DEDE-C735-6B49-5769F77C8280}"/>
              </a:ext>
            </a:extLst>
          </p:cNvPr>
          <p:cNvSpPr txBox="1"/>
          <p:nvPr/>
        </p:nvSpPr>
        <p:spPr>
          <a:xfrm>
            <a:off x="2796865" y="200360"/>
            <a:ext cx="7697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600" dirty="0">
                <a:solidFill>
                  <a:srgbClr val="FFFF00"/>
                </a:solidFill>
                <a:cs typeface="B Titr" panose="00000700000000000000" pitchFamily="2" charset="-78"/>
              </a:rPr>
              <a:t>همکاران دفتر توسعه آموزش دانشکده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125090-6F38-28EF-DD0C-239812120DD5}"/>
              </a:ext>
            </a:extLst>
          </p:cNvPr>
          <p:cNvSpPr txBox="1"/>
          <p:nvPr/>
        </p:nvSpPr>
        <p:spPr>
          <a:xfrm>
            <a:off x="2580531" y="5314512"/>
            <a:ext cx="319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جناب آقای دکتر حسین ابراهیمی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       مسئول کمیته برنامه ریزی درسی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8FC4FA-082E-FEB7-0D93-2FA137998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0812" y="4673050"/>
            <a:ext cx="2421466" cy="22116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6251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>
          <a:extLst>
            <a:ext uri="{FF2B5EF4-FFF2-40B4-BE49-F238E27FC236}">
              <a16:creationId xmlns:a16="http://schemas.microsoft.com/office/drawing/2014/main" id="{08DACB4F-948E-3318-22B5-0A72D0F7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>
            <a:extLst>
              <a:ext uri="{FF2B5EF4-FFF2-40B4-BE49-F238E27FC236}">
                <a16:creationId xmlns:a16="http://schemas.microsoft.com/office/drawing/2014/main" id="{704CC372-D7D0-6189-1D5C-BAE2687BCBA7}"/>
              </a:ext>
            </a:extLst>
          </p:cNvPr>
          <p:cNvSpPr/>
          <p:nvPr/>
        </p:nvSpPr>
        <p:spPr>
          <a:xfrm rot="-5400000">
            <a:off x="8642745" y="-2653629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6" name="Google Shape;306;p37">
            <a:extLst>
              <a:ext uri="{FF2B5EF4-FFF2-40B4-BE49-F238E27FC236}">
                <a16:creationId xmlns:a16="http://schemas.microsoft.com/office/drawing/2014/main" id="{A7AD0B16-740E-0835-0042-5FF61073937A}"/>
              </a:ext>
            </a:extLst>
          </p:cNvPr>
          <p:cNvSpPr/>
          <p:nvPr/>
        </p:nvSpPr>
        <p:spPr>
          <a:xfrm rot="-5400000">
            <a:off x="10116529" y="-2197653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7" name="Google Shape;307;p37">
            <a:extLst>
              <a:ext uri="{FF2B5EF4-FFF2-40B4-BE49-F238E27FC236}">
                <a16:creationId xmlns:a16="http://schemas.microsoft.com/office/drawing/2014/main" id="{42087AD5-213D-EC41-6247-928114ECA658}"/>
              </a:ext>
            </a:extLst>
          </p:cNvPr>
          <p:cNvSpPr/>
          <p:nvPr/>
        </p:nvSpPr>
        <p:spPr>
          <a:xfrm rot="-5400000" flipH="1">
            <a:off x="8910162" y="3542980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8" name="Google Shape;308;p37">
            <a:extLst>
              <a:ext uri="{FF2B5EF4-FFF2-40B4-BE49-F238E27FC236}">
                <a16:creationId xmlns:a16="http://schemas.microsoft.com/office/drawing/2014/main" id="{4D681B24-2CB1-7811-B2E1-E74C9C26FF2D}"/>
              </a:ext>
            </a:extLst>
          </p:cNvPr>
          <p:cNvSpPr/>
          <p:nvPr/>
        </p:nvSpPr>
        <p:spPr>
          <a:xfrm rot="-5400000" flipH="1">
            <a:off x="9103562" y="4069215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A2B672-7FD1-0DFA-F44D-47FAF4A3676F}"/>
              </a:ext>
            </a:extLst>
          </p:cNvPr>
          <p:cNvSpPr txBox="1"/>
          <p:nvPr/>
        </p:nvSpPr>
        <p:spPr>
          <a:xfrm>
            <a:off x="3041067" y="1828957"/>
            <a:ext cx="319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سرکار خانم دکتر ندا دولت خواه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       مسئول کمیته دانش پژوهی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28E906-04EA-C57B-AD50-EB5A6AF7B588}"/>
              </a:ext>
            </a:extLst>
          </p:cNvPr>
          <p:cNvSpPr txBox="1"/>
          <p:nvPr/>
        </p:nvSpPr>
        <p:spPr>
          <a:xfrm>
            <a:off x="367472" y="5032634"/>
            <a:ext cx="43735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سرکار خانم فرح روز زند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کارشناس دفتر توسعه آموزش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کارشناس اعتباربخشی دانشکده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کارشناس آموزش مجازی دانشکده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 مسئول راد و رخاد (رتبه بندی) دانشکده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کارشناس گسترش رشته های جدید دانشکده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47D476-A53B-EEC4-CAB3-78D3B781FCFF}"/>
              </a:ext>
            </a:extLst>
          </p:cNvPr>
          <p:cNvSpPr txBox="1"/>
          <p:nvPr/>
        </p:nvSpPr>
        <p:spPr>
          <a:xfrm>
            <a:off x="1539433" y="201037"/>
            <a:ext cx="7697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dirty="0">
                <a:solidFill>
                  <a:srgbClr val="FFFF00"/>
                </a:solidFill>
                <a:cs typeface="B Titr" panose="00000700000000000000" pitchFamily="2" charset="-78"/>
              </a:rPr>
              <a:t>همکاران دفتر توسعه آموزش دانشکده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F4EB53-21F0-8C86-6A96-1CE18FB4C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2776" y="4913849"/>
            <a:ext cx="2126448" cy="19207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6" descr="https://soh.iums.ac.ir/thumbnail/300-h_100/uploads/32/2022/Sep/11/%DA%AF%D8%B1%D9%88%D8%B3%DB%8C.jpg">
            <a:extLst>
              <a:ext uri="{FF2B5EF4-FFF2-40B4-BE49-F238E27FC236}">
                <a16:creationId xmlns:a16="http://schemas.microsoft.com/office/drawing/2014/main" id="{C4936168-9F91-ECD1-AD87-F92EBF5AC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222" y="3001524"/>
            <a:ext cx="2307248" cy="17530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3920A8-AE24-1A59-70E3-120D1CA3CBAC}"/>
              </a:ext>
            </a:extLst>
          </p:cNvPr>
          <p:cNvSpPr txBox="1"/>
          <p:nvPr/>
        </p:nvSpPr>
        <p:spPr>
          <a:xfrm>
            <a:off x="1853045" y="3410121"/>
            <a:ext cx="30647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جناب آقای دکتر گروسی</a:t>
            </a:r>
          </a:p>
          <a:p>
            <a:pPr algn="r" rtl="1">
              <a:lnSpc>
                <a:spcPct val="120000"/>
              </a:lnSpc>
            </a:pP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مسئول کمیته اعتباربخشی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A3EFB1-6F01-8CE6-C87B-941107FA6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096" y="1010956"/>
            <a:ext cx="2126448" cy="21105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151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>
          <a:extLst>
            <a:ext uri="{FF2B5EF4-FFF2-40B4-BE49-F238E27FC236}">
              <a16:creationId xmlns:a16="http://schemas.microsoft.com/office/drawing/2014/main" id="{BAEDE429-C444-08BB-9AD1-FD565FE13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>
            <a:extLst>
              <a:ext uri="{FF2B5EF4-FFF2-40B4-BE49-F238E27FC236}">
                <a16:creationId xmlns:a16="http://schemas.microsoft.com/office/drawing/2014/main" id="{91CB9690-7910-BFF8-BD45-EFAF4B5A7DB6}"/>
              </a:ext>
            </a:extLst>
          </p:cNvPr>
          <p:cNvSpPr/>
          <p:nvPr/>
        </p:nvSpPr>
        <p:spPr>
          <a:xfrm rot="-5400000">
            <a:off x="8642745" y="-2653629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6" name="Google Shape;306;p37">
            <a:extLst>
              <a:ext uri="{FF2B5EF4-FFF2-40B4-BE49-F238E27FC236}">
                <a16:creationId xmlns:a16="http://schemas.microsoft.com/office/drawing/2014/main" id="{E4EC90C2-CF7C-24EC-6EF8-259115600A2C}"/>
              </a:ext>
            </a:extLst>
          </p:cNvPr>
          <p:cNvSpPr/>
          <p:nvPr/>
        </p:nvSpPr>
        <p:spPr>
          <a:xfrm rot="-5400000">
            <a:off x="10116529" y="-2197653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7" name="Google Shape;307;p37">
            <a:extLst>
              <a:ext uri="{FF2B5EF4-FFF2-40B4-BE49-F238E27FC236}">
                <a16:creationId xmlns:a16="http://schemas.microsoft.com/office/drawing/2014/main" id="{149772DC-8E73-9ABE-C32A-00B96DF8397A}"/>
              </a:ext>
            </a:extLst>
          </p:cNvPr>
          <p:cNvSpPr/>
          <p:nvPr/>
        </p:nvSpPr>
        <p:spPr>
          <a:xfrm rot="-5400000" flipH="1">
            <a:off x="8642746" y="3278667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8" name="Google Shape;308;p37">
            <a:extLst>
              <a:ext uri="{FF2B5EF4-FFF2-40B4-BE49-F238E27FC236}">
                <a16:creationId xmlns:a16="http://schemas.microsoft.com/office/drawing/2014/main" id="{ED42956B-C2DD-0ABC-3A75-B0D26ACC5639}"/>
              </a:ext>
            </a:extLst>
          </p:cNvPr>
          <p:cNvSpPr/>
          <p:nvPr/>
        </p:nvSpPr>
        <p:spPr>
          <a:xfrm rot="-5400000" flipH="1">
            <a:off x="8642746" y="3615105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E74A45-342B-DBA7-7873-E151B470E7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0704" y="3040426"/>
            <a:ext cx="1676632" cy="1865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BE7369-EA80-5194-E97B-06E1A6BDD5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14816" y="4906078"/>
            <a:ext cx="1676632" cy="18940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4C9EA2-0A1D-7C2D-1443-18B6A59C0CB9}"/>
              </a:ext>
            </a:extLst>
          </p:cNvPr>
          <p:cNvSpPr txBox="1"/>
          <p:nvPr/>
        </p:nvSpPr>
        <p:spPr>
          <a:xfrm>
            <a:off x="2187645" y="3463517"/>
            <a:ext cx="4793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خانم دکتر فرین خانه شناس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مسئول کمیته دانشجویی دفتر توسعه آموزش دانشکده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CB875-1E24-DD86-EB79-1640CECC5481}"/>
              </a:ext>
            </a:extLst>
          </p:cNvPr>
          <p:cNvSpPr txBox="1"/>
          <p:nvPr/>
        </p:nvSpPr>
        <p:spPr>
          <a:xfrm>
            <a:off x="1325059" y="5745509"/>
            <a:ext cx="4793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خانم الهام رحمان زاده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دبیر کمیته دانشجویی دفتر توسعه آموزش  دانشکده</a:t>
            </a:r>
            <a:endParaRPr lang="en-US" dirty="0">
              <a:solidFill>
                <a:srgbClr val="FFFF00"/>
              </a:solidFill>
              <a:cs typeface="B Titr" panose="000007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B8DACD-51C6-9AED-5388-B83A9F548014}"/>
              </a:ext>
            </a:extLst>
          </p:cNvPr>
          <p:cNvSpPr txBox="1"/>
          <p:nvPr/>
        </p:nvSpPr>
        <p:spPr>
          <a:xfrm>
            <a:off x="3712852" y="1585484"/>
            <a:ext cx="4385729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خانم دکتر مرضیه ایزدی لای بیدی</a:t>
            </a:r>
          </a:p>
          <a:p>
            <a:pPr algn="ctr" rtl="1">
              <a:lnSpc>
                <a:spcPct val="150000"/>
              </a:lnSpc>
            </a:pP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مسئول آموزش مجازی دانشکده</a:t>
            </a:r>
            <a:endParaRPr lang="fa-IR" dirty="0">
              <a:solidFill>
                <a:srgbClr val="FFFF00"/>
              </a:solidFill>
              <a:cs typeface="B Titr" panose="00000700000000000000" pitchFamily="2" charset="-78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11FE59B-8810-442B-D2ED-226A85539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826" y="1066873"/>
            <a:ext cx="1766527" cy="1865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3886A9-BC2B-72DF-A8CB-9C057D469917}"/>
              </a:ext>
            </a:extLst>
          </p:cNvPr>
          <p:cNvSpPr txBox="1"/>
          <p:nvPr/>
        </p:nvSpPr>
        <p:spPr>
          <a:xfrm>
            <a:off x="1595223" y="401001"/>
            <a:ext cx="7303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B Titr" panose="00000700000000000000" pitchFamily="2" charset="-78"/>
              </a:rPr>
              <a:t>همکاران دفتر توسعه آموزش دانشکده</a:t>
            </a:r>
          </a:p>
        </p:txBody>
      </p:sp>
    </p:spTree>
    <p:extLst>
      <p:ext uri="{BB962C8B-B14F-4D97-AF65-F5344CB8AC3E}">
        <p14:creationId xmlns:p14="http://schemas.microsoft.com/office/powerpoint/2010/main" val="25135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>
          <a:extLst>
            <a:ext uri="{FF2B5EF4-FFF2-40B4-BE49-F238E27FC236}">
              <a16:creationId xmlns:a16="http://schemas.microsoft.com/office/drawing/2014/main" id="{340D3933-2DAD-E0AE-7B86-97843FE95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>
            <a:extLst>
              <a:ext uri="{FF2B5EF4-FFF2-40B4-BE49-F238E27FC236}">
                <a16:creationId xmlns:a16="http://schemas.microsoft.com/office/drawing/2014/main" id="{E2160E73-1D10-27FB-2768-CABC9A0AA96F}"/>
              </a:ext>
            </a:extLst>
          </p:cNvPr>
          <p:cNvSpPr/>
          <p:nvPr/>
        </p:nvSpPr>
        <p:spPr>
          <a:xfrm rot="-5400000">
            <a:off x="8642745" y="-2653629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6" name="Google Shape;306;p37">
            <a:extLst>
              <a:ext uri="{FF2B5EF4-FFF2-40B4-BE49-F238E27FC236}">
                <a16:creationId xmlns:a16="http://schemas.microsoft.com/office/drawing/2014/main" id="{8C9D232D-5512-BF25-6237-CFD96231CD6D}"/>
              </a:ext>
            </a:extLst>
          </p:cNvPr>
          <p:cNvSpPr/>
          <p:nvPr/>
        </p:nvSpPr>
        <p:spPr>
          <a:xfrm rot="-5400000">
            <a:off x="10116529" y="-2197653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7" name="Google Shape;307;p37">
            <a:extLst>
              <a:ext uri="{FF2B5EF4-FFF2-40B4-BE49-F238E27FC236}">
                <a16:creationId xmlns:a16="http://schemas.microsoft.com/office/drawing/2014/main" id="{1A00C47C-1BE4-2616-63ED-DBAF5DDFD3D8}"/>
              </a:ext>
            </a:extLst>
          </p:cNvPr>
          <p:cNvSpPr/>
          <p:nvPr/>
        </p:nvSpPr>
        <p:spPr>
          <a:xfrm rot="-5400000" flipH="1">
            <a:off x="8642746" y="3278667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8" name="Google Shape;308;p37">
            <a:extLst>
              <a:ext uri="{FF2B5EF4-FFF2-40B4-BE49-F238E27FC236}">
                <a16:creationId xmlns:a16="http://schemas.microsoft.com/office/drawing/2014/main" id="{6A8E52E7-3B82-ABCE-ED4D-495E31C27214}"/>
              </a:ext>
            </a:extLst>
          </p:cNvPr>
          <p:cNvSpPr/>
          <p:nvPr/>
        </p:nvSpPr>
        <p:spPr>
          <a:xfrm rot="-5400000" flipH="1">
            <a:off x="8642746" y="3615105"/>
            <a:ext cx="3032687" cy="5951072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1279E4-0C74-42BA-3A3D-DD5239CA6DD5}"/>
              </a:ext>
            </a:extLst>
          </p:cNvPr>
          <p:cNvSpPr txBox="1"/>
          <p:nvPr/>
        </p:nvSpPr>
        <p:spPr>
          <a:xfrm>
            <a:off x="2187645" y="3463517"/>
            <a:ext cx="4793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جناب آقای سید حسین طباطبایی</a:t>
            </a:r>
          </a:p>
          <a:p>
            <a:pPr algn="ct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کارشناس ارزشیابی دانشکده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CC8AC-BE1A-58DC-7CFE-0200D0095B25}"/>
              </a:ext>
            </a:extLst>
          </p:cNvPr>
          <p:cNvSpPr txBox="1"/>
          <p:nvPr/>
        </p:nvSpPr>
        <p:spPr>
          <a:xfrm>
            <a:off x="1595223" y="401001"/>
            <a:ext cx="7303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B Titr" panose="00000700000000000000" pitchFamily="2" charset="-78"/>
              </a:rPr>
              <a:t>همکاران دفتر توسعه آموزش دانشکده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36CA7F-FBBC-1563-71EE-0FB56192D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64" y="2584096"/>
            <a:ext cx="2100201" cy="23219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9921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>
          <a:extLst>
            <a:ext uri="{FF2B5EF4-FFF2-40B4-BE49-F238E27FC236}">
              <a16:creationId xmlns:a16="http://schemas.microsoft.com/office/drawing/2014/main" id="{5D231671-F334-29A7-510F-02D2F2453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>
            <a:extLst>
              <a:ext uri="{FF2B5EF4-FFF2-40B4-BE49-F238E27FC236}">
                <a16:creationId xmlns:a16="http://schemas.microsoft.com/office/drawing/2014/main" id="{54D972CD-E7BE-7726-7666-F9A4B214165B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2224441" y="3032226"/>
            <a:ext cx="6590165" cy="377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 rtl="1"/>
            <a:r>
              <a:rPr lang="fa-IR" dirty="0">
                <a:solidFill>
                  <a:srgbClr val="FFFFCC"/>
                </a:solidFill>
                <a:cs typeface="B Titr" panose="00000700000000000000" pitchFamily="2" charset="-78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فایل شیوه نامه مدیریت برنامه ریزی درسی.</a:t>
            </a:r>
            <a:r>
              <a:rPr lang="en-US" dirty="0">
                <a:solidFill>
                  <a:srgbClr val="FFFFCC"/>
                </a:solidFill>
                <a:cs typeface="B Titr" panose="00000700000000000000" pitchFamily="2" charset="-78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docx</a:t>
            </a:r>
            <a:endParaRPr dirty="0">
              <a:solidFill>
                <a:srgbClr val="FFFFCC"/>
              </a:solidFill>
              <a:cs typeface="B Titr" panose="00000700000000000000" pitchFamily="2" charset="-78"/>
            </a:endParaRPr>
          </a:p>
        </p:txBody>
      </p:sp>
      <p:sp>
        <p:nvSpPr>
          <p:cNvPr id="282" name="Google Shape;282;p34">
            <a:extLst>
              <a:ext uri="{FF2B5EF4-FFF2-40B4-BE49-F238E27FC236}">
                <a16:creationId xmlns:a16="http://schemas.microsoft.com/office/drawing/2014/main" id="{BE78E109-AA3B-9876-05BA-01CB7E891CC7}"/>
              </a:ext>
            </a:extLst>
          </p:cNvPr>
          <p:cNvSpPr txBox="1">
            <a:spLocks noGrp="1"/>
          </p:cNvSpPr>
          <p:nvPr>
            <p:ph type="title" idx="15"/>
          </p:nvPr>
        </p:nvSpPr>
        <p:spPr>
          <a:xfrm>
            <a:off x="2002420" y="719333"/>
            <a:ext cx="7357225" cy="66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1"/>
            <a:r>
              <a:rPr lang="fa-IR" sz="4000" dirty="0">
                <a:solidFill>
                  <a:srgbClr val="FFFF00"/>
                </a:solidFill>
                <a:cs typeface="B Titr" panose="00000700000000000000" pitchFamily="2" charset="-78"/>
              </a:rPr>
              <a:t>شیوه نامه مدیریت برنامه ریزی درسی</a:t>
            </a:r>
          </a:p>
        </p:txBody>
      </p:sp>
      <p:sp>
        <p:nvSpPr>
          <p:cNvPr id="12" name="Google Shape;276;p34">
            <a:extLst>
              <a:ext uri="{FF2B5EF4-FFF2-40B4-BE49-F238E27FC236}">
                <a16:creationId xmlns:a16="http://schemas.microsoft.com/office/drawing/2014/main" id="{8E20574B-1FB2-4A47-0146-2D601E0B65CC}"/>
              </a:ext>
            </a:extLst>
          </p:cNvPr>
          <p:cNvSpPr txBox="1">
            <a:spLocks/>
          </p:cNvSpPr>
          <p:nvPr/>
        </p:nvSpPr>
        <p:spPr>
          <a:xfrm>
            <a:off x="1248566" y="5053919"/>
            <a:ext cx="1047943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0" i="0" u="none" strike="noStrike" cap="none" baseline="0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  <a:defRPr sz="5467" b="1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rtl="1"/>
            <a:endParaRPr lang="fa" kern="0" dirty="0"/>
          </a:p>
        </p:txBody>
      </p:sp>
    </p:spTree>
    <p:extLst>
      <p:ext uri="{BB962C8B-B14F-4D97-AF65-F5344CB8AC3E}">
        <p14:creationId xmlns:p14="http://schemas.microsoft.com/office/powerpoint/2010/main" val="195465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>
          <a:extLst>
            <a:ext uri="{FF2B5EF4-FFF2-40B4-BE49-F238E27FC236}">
              <a16:creationId xmlns:a16="http://schemas.microsoft.com/office/drawing/2014/main" id="{881391D8-5284-24C7-51D6-F96D6EDC9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>
            <a:extLst>
              <a:ext uri="{FF2B5EF4-FFF2-40B4-BE49-F238E27FC236}">
                <a16:creationId xmlns:a16="http://schemas.microsoft.com/office/drawing/2014/main" id="{1DB49941-403B-A31A-0B8C-37C5E2F24FC7}"/>
              </a:ext>
            </a:extLst>
          </p:cNvPr>
          <p:cNvSpPr txBox="1">
            <a:spLocks noGrp="1"/>
          </p:cNvSpPr>
          <p:nvPr>
            <p:ph type="title" idx="15"/>
          </p:nvPr>
        </p:nvSpPr>
        <p:spPr>
          <a:xfrm>
            <a:off x="2060294" y="553736"/>
            <a:ext cx="7669740" cy="8316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1"/>
            <a:r>
              <a:rPr lang="fa-IR" sz="4000" dirty="0">
                <a:solidFill>
                  <a:srgbClr val="FFFF00"/>
                </a:solidFill>
                <a:cs typeface="B Titr" panose="00000700000000000000" pitchFamily="2" charset="-78"/>
              </a:rPr>
              <a:t>تهیه و تدوین شیوه نامه ارزشیابی دانشجو</a:t>
            </a:r>
          </a:p>
        </p:txBody>
      </p:sp>
      <p:sp>
        <p:nvSpPr>
          <p:cNvPr id="3" name="Google Shape;282;p34">
            <a:extLst>
              <a:ext uri="{FF2B5EF4-FFF2-40B4-BE49-F238E27FC236}">
                <a16:creationId xmlns:a16="http://schemas.microsoft.com/office/drawing/2014/main" id="{86BA9D46-2718-8818-1591-4B7A196CA3F3}"/>
              </a:ext>
            </a:extLst>
          </p:cNvPr>
          <p:cNvSpPr txBox="1">
            <a:spLocks/>
          </p:cNvSpPr>
          <p:nvPr/>
        </p:nvSpPr>
        <p:spPr>
          <a:xfrm>
            <a:off x="2244246" y="2886458"/>
            <a:ext cx="6591392" cy="83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"/>
              <a:buNone/>
              <a:defRPr sz="4667" b="0" i="0" u="none" strike="noStrike" cap="none" baseline="0">
                <a:solidFill>
                  <a:schemeClr val="lt1"/>
                </a:solidFill>
                <a:latin typeface="Vazir" panose="020B0603030804020204" pitchFamily="34" charset="-78"/>
                <a:ea typeface="Vazir" panose="020B0603030804020204" pitchFamily="34" charset="-78"/>
                <a:cs typeface="Vazir" panose="020B0603030804020204" pitchFamily="34" charset="-78"/>
                <a:sym typeface="Oswald Regula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rtl="1"/>
            <a:r>
              <a:rPr lang="fa-IR" sz="2400" kern="0" dirty="0">
                <a:solidFill>
                  <a:srgbClr val="FFFFCC"/>
                </a:solidFill>
                <a:cs typeface="B Titr" panose="00000700000000000000" pitchFamily="2" charset="-78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لینک شیوه نامه ارزشیابی دانشجو</a:t>
            </a:r>
            <a:endParaRPr lang="fa-IR" sz="2400" kern="0" dirty="0">
              <a:solidFill>
                <a:srgbClr val="FFFFCC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34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3E5E0-4DAD-53F2-35A4-6BC1A4DE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AD4AF-C88D-4A70-70F2-57D7635E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sz="3200" dirty="0">
                <a:solidFill>
                  <a:srgbClr val="FFFF00"/>
                </a:solidFill>
                <a:latin typeface="vazir"/>
                <a:cs typeface="B Titr" panose="00000700000000000000" pitchFamily="2" charset="-78"/>
              </a:rPr>
              <a:t>فهرست مقالات پژوهش در آموزش دانشکده بهداشت در  2026-2025 </a:t>
            </a:r>
            <a:endParaRPr lang="en-US" sz="3200" dirty="0">
              <a:solidFill>
                <a:srgbClr val="FFFF00"/>
              </a:solidFill>
              <a:cs typeface="B Titr" panose="00000700000000000000" pitchFamily="2" charset="-7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BEACF1-7CB6-821D-D355-3F4FA4860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8499"/>
              </p:ext>
            </p:extLst>
          </p:nvPr>
        </p:nvGraphicFramePr>
        <p:xfrm>
          <a:off x="776614" y="1675574"/>
          <a:ext cx="10697227" cy="4951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4645">
                  <a:extLst>
                    <a:ext uri="{9D8B030D-6E8A-4147-A177-3AD203B41FA5}">
                      <a16:colId xmlns:a16="http://schemas.microsoft.com/office/drawing/2014/main" val="3731551052"/>
                    </a:ext>
                  </a:extLst>
                </a:gridCol>
                <a:gridCol w="1553092">
                  <a:extLst>
                    <a:ext uri="{9D8B030D-6E8A-4147-A177-3AD203B41FA5}">
                      <a16:colId xmlns:a16="http://schemas.microsoft.com/office/drawing/2014/main" val="2777632937"/>
                    </a:ext>
                  </a:extLst>
                </a:gridCol>
                <a:gridCol w="2416842">
                  <a:extLst>
                    <a:ext uri="{9D8B030D-6E8A-4147-A177-3AD203B41FA5}">
                      <a16:colId xmlns:a16="http://schemas.microsoft.com/office/drawing/2014/main" val="598875344"/>
                    </a:ext>
                  </a:extLst>
                </a:gridCol>
                <a:gridCol w="3286526">
                  <a:extLst>
                    <a:ext uri="{9D8B030D-6E8A-4147-A177-3AD203B41FA5}">
                      <a16:colId xmlns:a16="http://schemas.microsoft.com/office/drawing/2014/main" val="3590788745"/>
                    </a:ext>
                  </a:extLst>
                </a:gridCol>
                <a:gridCol w="796122">
                  <a:extLst>
                    <a:ext uri="{9D8B030D-6E8A-4147-A177-3AD203B41FA5}">
                      <a16:colId xmlns:a16="http://schemas.microsoft.com/office/drawing/2014/main" val="3447924311"/>
                    </a:ext>
                  </a:extLst>
                </a:gridCol>
              </a:tblGrid>
              <a:tr h="2341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>
                          <a:effectLst/>
                        </a:rPr>
                        <a:t>نویسندگان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>
                          <a:effectLst/>
                        </a:rPr>
                        <a:t>سال چاپ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>
                          <a:effectLst/>
                        </a:rPr>
                        <a:t>نام مجله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>
                          <a:effectLst/>
                        </a:rPr>
                        <a:t>عنوان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>
                          <a:effectLst/>
                        </a:rPr>
                        <a:t>ردیف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5914774"/>
                  </a:ext>
                </a:extLst>
              </a:tr>
              <a:tr h="16366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PM Majd, M Mobayen, S Rimaz, J Abolghasemi, F Mehdipour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2026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Archives of Anesthesiology and Critical Care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Designing and Evaluating the Applicability of a Web-Based Training Program for Anesthesiology Staff and Students in Burn Patients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6237197"/>
                  </a:ext>
                </a:extLst>
              </a:tr>
              <a:tr h="16366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Jalalkamali, E., Moradimajd, P., Maroufi, S.S., Abolghasemi, J.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2025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u="none" strike="noStrike">
                          <a:effectLst/>
                          <a:hlinkClick r:id="rId2"/>
                        </a:rPr>
                        <a:t>Journal of Education and Health Promotion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Comparison of the effectiveness of two teaching methods of storytelling and interactive lecturing on long-term memory of Anesthesia Technology students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1455845"/>
                  </a:ext>
                </a:extLst>
              </a:tr>
              <a:tr h="14307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Aghebati, F., Sedigh Maroufi, S., Moradimajd, P., Saei, A., Abolghasemi Talkhooncheh, J.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2025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u="none" strike="noStrike">
                          <a:effectLst/>
                          <a:hlinkClick r:id="rId2"/>
                        </a:rPr>
                        <a:t>Journal of Education and Health Promotion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Psychometrics and naturalization of nontechnical skills assessment tools in anesthesiology technologist bachelor students in Iran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605436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CE913-EF5B-587E-EEA9-024599ED1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0F55C-C4C1-4D03-88F1-29FFC8E7C8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07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299B2-19F8-D2CF-F2CF-085D63A7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76AB-B0BE-ED8D-11A5-8764B962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599" y="345010"/>
            <a:ext cx="11360800" cy="763600"/>
          </a:xfrm>
        </p:spPr>
        <p:txBody>
          <a:bodyPr/>
          <a:lstStyle/>
          <a:p>
            <a:pPr rtl="1"/>
            <a:r>
              <a:rPr lang="fa-IR" sz="3200" dirty="0">
                <a:solidFill>
                  <a:srgbClr val="FFFF00"/>
                </a:solidFill>
                <a:latin typeface="vazir"/>
                <a:cs typeface="B Titr" panose="00000700000000000000" pitchFamily="2" charset="-78"/>
              </a:rPr>
              <a:t>فهرست پایان نامه های پژوهش در آموزش سال 1404</a:t>
            </a:r>
            <a:endParaRPr lang="en-US" sz="3200" dirty="0">
              <a:solidFill>
                <a:srgbClr val="FFFF00"/>
              </a:solidFill>
              <a:cs typeface="B Titr" panose="00000700000000000000" pitchFamily="2" charset="-7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CF8F95-DFFC-4782-7EDD-BBADBEB68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101351"/>
              </p:ext>
            </p:extLst>
          </p:nvPr>
        </p:nvGraphicFramePr>
        <p:xfrm>
          <a:off x="0" y="1425512"/>
          <a:ext cx="12191999" cy="54324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5390">
                  <a:extLst>
                    <a:ext uri="{9D8B030D-6E8A-4147-A177-3AD203B41FA5}">
                      <a16:colId xmlns:a16="http://schemas.microsoft.com/office/drawing/2014/main" val="1235063783"/>
                    </a:ext>
                  </a:extLst>
                </a:gridCol>
                <a:gridCol w="2375927">
                  <a:extLst>
                    <a:ext uri="{9D8B030D-6E8A-4147-A177-3AD203B41FA5}">
                      <a16:colId xmlns:a16="http://schemas.microsoft.com/office/drawing/2014/main" val="973838057"/>
                    </a:ext>
                  </a:extLst>
                </a:gridCol>
                <a:gridCol w="2386742">
                  <a:extLst>
                    <a:ext uri="{9D8B030D-6E8A-4147-A177-3AD203B41FA5}">
                      <a16:colId xmlns:a16="http://schemas.microsoft.com/office/drawing/2014/main" val="4125535374"/>
                    </a:ext>
                  </a:extLst>
                </a:gridCol>
                <a:gridCol w="4136571">
                  <a:extLst>
                    <a:ext uri="{9D8B030D-6E8A-4147-A177-3AD203B41FA5}">
                      <a16:colId xmlns:a16="http://schemas.microsoft.com/office/drawing/2014/main" val="39637715"/>
                    </a:ext>
                  </a:extLst>
                </a:gridCol>
                <a:gridCol w="907369">
                  <a:extLst>
                    <a:ext uri="{9D8B030D-6E8A-4147-A177-3AD203B41FA5}">
                      <a16:colId xmlns:a16="http://schemas.microsoft.com/office/drawing/2014/main" val="476683374"/>
                    </a:ext>
                  </a:extLst>
                </a:gridCol>
              </a:tblGrid>
              <a:tr h="216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تاریخ دفاع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نام استاد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نام دانشجو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عنوان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ردیف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extLst>
                  <a:ext uri="{0D108BD9-81ED-4DB2-BD59-A6C34878D82A}">
                    <a16:rowId xmlns:a16="http://schemas.microsoft.com/office/drawing/2014/main" val="1374601712"/>
                  </a:ext>
                </a:extLst>
              </a:tr>
              <a:tr h="9357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>
                          <a:effectLst/>
                        </a:rPr>
                        <a:t>در حال انجام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dirty="0">
                          <a:effectLst/>
                        </a:rPr>
                        <a:t>دکتر طاهره دهداری (راهنما)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100">
                          <a:effectLst/>
                        </a:rPr>
                        <a:t>محمد صالح پویا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>
                          <a:effectLst/>
                        </a:rPr>
                        <a:t>تبیین مفهوم خوابگاه‌های ارتقاء دهنده سلامت از دیدگاه دانشجویان دانشگاه علوم پزشکی ایران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extLst>
                  <a:ext uri="{0D108BD9-81ED-4DB2-BD59-A6C34878D82A}">
                    <a16:rowId xmlns:a16="http://schemas.microsoft.com/office/drawing/2014/main" val="4233108710"/>
                  </a:ext>
                </a:extLst>
              </a:tr>
              <a:tr h="992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در حال انجام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دکتر جمیله ابوالقاسمی (مشاور)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راحله چرمچی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100" u="none" strike="noStrike">
                          <a:effectLst/>
                        </a:rPr>
                        <a:t>ارزیابی اثربخشی آموزش احیای قلبی-ریوی پایه (</a:t>
                      </a:r>
                      <a:r>
                        <a:rPr lang="en-US" sz="1100" u="none" strike="noStrike">
                          <a:effectLst/>
                        </a:rPr>
                        <a:t>BLS</a:t>
                      </a:r>
                      <a:r>
                        <a:rPr lang="fa-IR" sz="1100" u="none" strike="noStrike">
                          <a:effectLst/>
                        </a:rPr>
                        <a:t>) با استفاده از واقعیت گسترده (</a:t>
                      </a:r>
                      <a:r>
                        <a:rPr lang="en-US" sz="1100" u="none" strike="noStrike">
                          <a:effectLst/>
                        </a:rPr>
                        <a:t>XR</a:t>
                      </a:r>
                      <a:r>
                        <a:rPr lang="fa-IR" sz="1100" u="none" strike="noStrike">
                          <a:effectLst/>
                        </a:rPr>
                        <a:t>) بر عملکرد، دانش، رضایت و اعتماد به نفس دانشجویان هوشبری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extLst>
                  <a:ext uri="{0D108BD9-81ED-4DB2-BD59-A6C34878D82A}">
                    <a16:rowId xmlns:a16="http://schemas.microsoft.com/office/drawing/2014/main" val="237015190"/>
                  </a:ext>
                </a:extLst>
              </a:tr>
              <a:tr h="13063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خاتمه یافته در 1404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دکتر جمیله ابوالقاسمی (مشاور)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مژاده ابریشمی فرد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100" u="none" strike="noStrike">
                          <a:effectLst/>
                        </a:rPr>
                        <a:t>طراحی و روان‌سنجی ابزار آزمون مشاهده مستقیم مهارت عملی جهت ارزیابی مهارت اسکراب کردن و گان و دستکش پوشیدن دانشجویان تکنولوژی اتاق عمل</a:t>
                      </a:r>
                      <a:endParaRPr lang="en-US" sz="1100">
                        <a:effectLst/>
                      </a:endParaRPr>
                    </a:p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extLst>
                  <a:ext uri="{0D108BD9-81ED-4DB2-BD59-A6C34878D82A}">
                    <a16:rowId xmlns:a16="http://schemas.microsoft.com/office/drawing/2014/main" val="192598335"/>
                  </a:ext>
                </a:extLst>
              </a:tr>
              <a:tr h="11058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در حال انجام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دکتر جمیله ابوالقاسمی (مشاور)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مهدی نظری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100" u="none" strike="noStrike">
                          <a:effectLst/>
                        </a:rPr>
                        <a:t>مقایسه اثربخشی آموزش مبتنی بر جدول کلمات متقاطع با نقشه ذهنی بر یادگیری و یادداری داروهای ترالی اورژانس در دانشجویان رشته هوشبری</a:t>
                      </a:r>
                      <a:endParaRPr lang="en-US" sz="1100">
                        <a:effectLst/>
                      </a:endParaRPr>
                    </a:p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extLst>
                  <a:ext uri="{0D108BD9-81ED-4DB2-BD59-A6C34878D82A}">
                    <a16:rowId xmlns:a16="http://schemas.microsoft.com/office/drawing/2014/main" val="763445433"/>
                  </a:ext>
                </a:extLst>
              </a:tr>
              <a:tr h="8761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خاتمه یافته در 1404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>
                          <a:effectLst/>
                        </a:rPr>
                        <a:t>دکتر جمیله ابوالقاسمی (مشاور)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>
                          <a:effectLst/>
                        </a:rPr>
                        <a:t>الناز جلال کمالی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just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100" u="none" strike="noStrike">
                          <a:effectLst/>
                        </a:rPr>
                        <a:t>مقایسه اثربخشی دو روش تدریس روایت‌گویی و سخنرانی تعاملی بر حافظه بلندمدت دانشجویان کارشناسی هوشبری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2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739" marR="67739" marT="0" marB="0"/>
                </a:tc>
                <a:extLst>
                  <a:ext uri="{0D108BD9-81ED-4DB2-BD59-A6C34878D82A}">
                    <a16:rowId xmlns:a16="http://schemas.microsoft.com/office/drawing/2014/main" val="201295071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28515-8720-8A0E-3445-B1130B1F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0F55C-C4C1-4D03-88F1-29FFC8E7C8C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32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A8319-E69A-02E7-A9B9-BF5EC4C8A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E7D66-56E4-3A11-D609-79D4286E5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sz="4000" dirty="0">
                <a:solidFill>
                  <a:srgbClr val="FFFF00"/>
                </a:solidFill>
                <a:latin typeface="vazir"/>
                <a:cs typeface="B Titr" panose="00000700000000000000" pitchFamily="2" charset="-78"/>
              </a:rPr>
              <a:t>فهرست طرح های تحقیقاتی پژوهش در آموزش </a:t>
            </a:r>
            <a:endParaRPr lang="en-US" sz="4000" dirty="0">
              <a:solidFill>
                <a:srgbClr val="FFFF00"/>
              </a:solidFill>
              <a:cs typeface="B Titr" panose="000007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04431-DA24-35D8-F42E-2250574E3468}"/>
              </a:ext>
            </a:extLst>
          </p:cNvPr>
          <p:cNvSpPr txBox="1"/>
          <p:nvPr/>
        </p:nvSpPr>
        <p:spPr>
          <a:xfrm>
            <a:off x="415600" y="2211765"/>
            <a:ext cx="11496652" cy="3477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1. بررسی دیدگاه مدیران گروه های آموزشی دانشگاه علوم پزشکی ایران در مورد درس آمار زیستی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مجری طرح: دکتر مسعود رودباری          تاریخ تصویب: 1404                       وضعیت: در حال اجرا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 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2. </a:t>
            </a:r>
            <a:r>
              <a:rPr lang="fa-IR" u="none" strike="noStrike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بررسی وضعیت دانش، نگرش و عملکرد دانشجویان دانشگاه علوم پزشکی ایران در مورد کاربرد هوش مصنوعی در سلامت و ارتباط آن با خود کارامدی و خودکنترلی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مجری طرح: دکتر مرتضی منصوریان                 تاریخ تصویب: 1404             وضعیت: در حال اجرا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 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3. </a:t>
            </a:r>
            <a:r>
              <a:rPr lang="fa-IR" u="none" strike="noStrike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واکاوی علل عدم تمایل دانشجویان و فارغ التحصیلان پزشکی به تحصیل در دوره دستیاری اطفال در ایران: یک مطالعه کیفی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مجری طرح: ندا سلیمان وندی آذر            همکار طرح: دکتر ملیکا خارقانی مقدم          تاریخ تصویب: 1404       وضعیت: در حال اجرا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D90D01-990B-25B9-AAE1-F290AE443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0F55C-C4C1-4D03-88F1-29FFC8E7C8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1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onomist CV by Slidesgo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660</Words>
  <Application>Microsoft Office PowerPoint</Application>
  <PresentationFormat>Widescreen</PresentationFormat>
  <Paragraphs>105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vazir</vt:lpstr>
      <vt:lpstr>Roboto</vt:lpstr>
      <vt:lpstr>Arial</vt:lpstr>
      <vt:lpstr>Times New Roman</vt:lpstr>
      <vt:lpstr>B Titr</vt:lpstr>
      <vt:lpstr>B Nazanin</vt:lpstr>
      <vt:lpstr>Calibri</vt:lpstr>
      <vt:lpstr>Helvetica</vt:lpstr>
      <vt:lpstr>Oswald</vt:lpstr>
      <vt:lpstr>Calibri Light</vt:lpstr>
      <vt:lpstr>vazir</vt:lpstr>
      <vt:lpstr>Office Theme</vt:lpstr>
      <vt:lpstr>Economist CV by Slidesgo</vt:lpstr>
      <vt:lpstr>PowerPoint Presentation</vt:lpstr>
      <vt:lpstr>مسئول دفتر توسعه آموزش دانشکده </vt:lpstr>
      <vt:lpstr>PowerPoint Presentation</vt:lpstr>
      <vt:lpstr>PowerPoint Presentation</vt:lpstr>
      <vt:lpstr>PowerPoint Presentation</vt:lpstr>
      <vt:lpstr>PowerPoint Presentation</vt:lpstr>
      <vt:lpstr>شیوه نامه مدیریت برنامه ریزی درسی</vt:lpstr>
      <vt:lpstr>تهیه و تدوین شیوه نامه ارزشیابی دانشجو</vt:lpstr>
      <vt:lpstr>فهرست مقالات پژوهش در آموزش دانشکده بهداشت در  2026-2025 </vt:lpstr>
      <vt:lpstr>فهرست پایان نامه های پژوهش در آموزش سال 1404</vt:lpstr>
      <vt:lpstr>فهرست طرح های تحقیقاتی پژوهش در آموزش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elham rahmanzadeh</dc:creator>
  <cp:lastModifiedBy>iumsadmin</cp:lastModifiedBy>
  <cp:revision>61</cp:revision>
  <dcterms:created xsi:type="dcterms:W3CDTF">2026-04-23T09:40:37Z</dcterms:created>
  <dcterms:modified xsi:type="dcterms:W3CDTF">2026-11-03T08:14:26Z</dcterms:modified>
</cp:coreProperties>
</file>